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633-51CB-4F71-BA33-2D9DE929FB2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7C8C-720A-4D2B-9F53-FCE4BCAC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nrao.edu/gallery/sunrise-at-the-vla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lic.nrao.edu/gallery/red-sky-in-morning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ap110210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locations: </a:t>
            </a:r>
            <a:r>
              <a:rPr lang="en-US" dirty="0">
                <a:hlinkClick r:id="rId3"/>
              </a:rPr>
              <a:t>https://public.nrao.edu/gallery/sunrise-at-the-vla/</a:t>
            </a:r>
            <a:endParaRPr lang="en-US" dirty="0"/>
          </a:p>
          <a:p>
            <a:r>
              <a:rPr lang="en-US" dirty="0">
                <a:hlinkClick r:id="rId4"/>
              </a:rPr>
              <a:t>https://public.nrao.edu/gallery/red-sky-in-morning/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7C8C-720A-4D2B-9F53-FCE4BCACC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location: </a:t>
            </a:r>
            <a:r>
              <a:rPr lang="en-US" dirty="0">
                <a:hlinkClick r:id="rId3"/>
              </a:rPr>
              <a:t>https://apod.nasa.gov/apod/ap110210.html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7C8C-720A-4D2B-9F53-FCE4BCACC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35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4AD760-484F-4F5D-BB14-5D54B88EB1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6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5EA9-117B-4D11-8C9F-BB83AFC9E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Powers the Faint (</a:t>
            </a:r>
            <a:r>
              <a:rPr lang="en-US" dirty="0" err="1"/>
              <a:t>μJy</a:t>
            </a:r>
            <a:r>
              <a:rPr lang="en-US" dirty="0"/>
              <a:t>) Radio Source Population?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7A80D-8360-42F7-A210-DE2D4A9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Space Grant Intern: Liam Nolan</a:t>
            </a:r>
          </a:p>
          <a:p>
            <a:r>
              <a:rPr lang="en-US" dirty="0"/>
              <a:t>Mentor: Dr. Rolf Jansen</a:t>
            </a:r>
          </a:p>
        </p:txBody>
      </p:sp>
    </p:spTree>
    <p:extLst>
      <p:ext uri="{BB962C8B-B14F-4D97-AF65-F5344CB8AC3E}">
        <p14:creationId xmlns:p14="http://schemas.microsoft.com/office/powerpoint/2010/main" val="9694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AAEA-08A4-4AE0-9F48-D9104660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7872247" cy="1400530"/>
          </a:xfrm>
        </p:spPr>
        <p:txBody>
          <a:bodyPr/>
          <a:lstStyle/>
          <a:p>
            <a:r>
              <a:rPr lang="en-US" i="1" dirty="0"/>
              <a:t>JWST</a:t>
            </a:r>
            <a:r>
              <a:rPr lang="en-US" dirty="0"/>
              <a:t> and the North Ecliptic Pole Time-Domain Field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E69F-6B88-44E6-81B3-BDED53AF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7711826" cy="4195481"/>
          </a:xfrm>
        </p:spPr>
        <p:txBody>
          <a:bodyPr/>
          <a:lstStyle/>
          <a:p>
            <a:r>
              <a:rPr lang="en-US" dirty="0"/>
              <a:t>Planned start of </a:t>
            </a:r>
            <a:r>
              <a:rPr lang="en-US" i="1" dirty="0"/>
              <a:t>JWST</a:t>
            </a:r>
            <a:r>
              <a:rPr lang="en-US" dirty="0"/>
              <a:t> science observations in Fall 2021, including guaranteed time by R. Windhorst and team (GTO program #1176)</a:t>
            </a:r>
          </a:p>
          <a:p>
            <a:r>
              <a:rPr lang="en-US" dirty="0"/>
              <a:t>Survey of NEP TDF in 8 near-IR filters + </a:t>
            </a:r>
            <a:r>
              <a:rPr lang="en-US" dirty="0" err="1"/>
              <a:t>slitless</a:t>
            </a:r>
            <a:r>
              <a:rPr lang="en-US" dirty="0"/>
              <a:t> spectroscopy</a:t>
            </a:r>
          </a:p>
          <a:p>
            <a:r>
              <a:rPr lang="en-US" dirty="0"/>
              <a:t>Most suitable field for time-domain studies</a:t>
            </a:r>
          </a:p>
          <a:p>
            <a:pPr lvl="1"/>
            <a:r>
              <a:rPr lang="en-US" dirty="0"/>
              <a:t>Visible year-round</a:t>
            </a:r>
          </a:p>
          <a:p>
            <a:pPr lvl="1"/>
            <a:r>
              <a:rPr lang="en-US" dirty="0"/>
              <a:t>Low zodiacal foreground</a:t>
            </a:r>
          </a:p>
          <a:p>
            <a:r>
              <a:rPr lang="en-US" dirty="0"/>
              <a:t>Important to undertake significant background study on field</a:t>
            </a:r>
          </a:p>
          <a:p>
            <a:pPr lvl="1"/>
            <a:r>
              <a:rPr lang="en-US" dirty="0"/>
              <a:t>Deep VLA 3GHz (~10cm) radio continuum observations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4ADF80-0033-48AE-9A9B-811FEBE50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3593949"/>
            <a:ext cx="3481137" cy="3264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C87CA-73A4-4E18-85E1-CC759B408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0"/>
            <a:ext cx="3481137" cy="36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791D-D26E-42F3-9F3E-A60A8E3B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Large Array &amp; Very Long Baseline Array Observations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E4391-11CD-4595-A3C9-CFECED28A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429"/>
            <a:ext cx="6400799" cy="45705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822DC-21C4-4513-A512-FD705643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7" y="2287429"/>
            <a:ext cx="5800064" cy="4570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0C6AD1-E4F6-45E5-BDD4-8565ED1354A7}"/>
              </a:ext>
            </a:extLst>
          </p:cNvPr>
          <p:cNvSpPr txBox="1"/>
          <p:nvPr/>
        </p:nvSpPr>
        <p:spPr>
          <a:xfrm>
            <a:off x="0" y="2010430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NRAO/AUI/NSF</a:t>
            </a:r>
          </a:p>
        </p:txBody>
      </p:sp>
    </p:spTree>
    <p:extLst>
      <p:ext uri="{BB962C8B-B14F-4D97-AF65-F5344CB8AC3E}">
        <p14:creationId xmlns:p14="http://schemas.microsoft.com/office/powerpoint/2010/main" val="2390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6F7-7AE5-4D36-BD14-9E0C6296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959" y="266699"/>
            <a:ext cx="5343203" cy="1641987"/>
          </a:xfrm>
        </p:spPr>
        <p:txBody>
          <a:bodyPr>
            <a:normAutofit/>
          </a:bodyPr>
          <a:lstStyle/>
          <a:p>
            <a:r>
              <a:rPr lang="en-US" dirty="0"/>
              <a:t>The Faint Radio Source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FEAF8-F274-456B-892B-CE7E5A1BF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7663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23BB2C1-26A1-4114-A936-9116FC61EF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5959" y="1908687"/>
                <a:ext cx="6392566" cy="46826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dirty="0"/>
                  <a:t>~47 hrs. of </a:t>
                </a:r>
                <a:r>
                  <a:rPr lang="en-US" dirty="0" err="1"/>
                  <a:t>jVLA</a:t>
                </a:r>
                <a:r>
                  <a:rPr lang="en-US" dirty="0"/>
                  <a:t> 3 GHz observations in B and A configuration (PI: Windhorst)</a:t>
                </a:r>
              </a:p>
              <a:p>
                <a:pPr lvl="1"/>
                <a:r>
                  <a:rPr lang="en-US" dirty="0"/>
                  <a:t>Depth of ~0.9 </a:t>
                </a:r>
                <a:r>
                  <a:rPr lang="en-US" dirty="0" err="1"/>
                  <a:t>μJy</a:t>
                </a:r>
                <a:r>
                  <a:rPr lang="en-US" dirty="0"/>
                  <a:t> (4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 at ~1” resolution (FWHM)</a:t>
                </a:r>
              </a:p>
              <a:p>
                <a:r>
                  <a:rPr lang="en-US" dirty="0"/>
                  <a:t>~147 hrs. of VLBA 4.8Ghz long-baseline radio observations (PI: </a:t>
                </a:r>
                <a:r>
                  <a:rPr lang="en-US" dirty="0" err="1"/>
                  <a:t>Brisken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Depth of ~20 μJy (6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 at ~3 mas resolution (FWHM)</a:t>
                </a:r>
              </a:p>
              <a:p>
                <a:r>
                  <a:rPr lang="en-US" dirty="0"/>
                  <a:t>Assumed to be primarily star-forming, with ~10% AGN, but not confirmed</a:t>
                </a:r>
              </a:p>
              <a:p>
                <a:r>
                  <a:rPr lang="en-US" dirty="0"/>
                  <a:t>Seek patterns in near-IR and visual images for AGN signature, i.e. central point source or color</a:t>
                </a:r>
              </a:p>
              <a:p>
                <a:pPr lvl="1"/>
                <a:r>
                  <a:rPr lang="en-US" dirty="0"/>
                  <a:t>LBT/LBC </a:t>
                </a:r>
                <a:r>
                  <a:rPr lang="en-US" dirty="0" err="1"/>
                  <a:t>Ugiz</a:t>
                </a:r>
                <a:r>
                  <a:rPr lang="en-US" dirty="0"/>
                  <a:t> (PI: Jansen)</a:t>
                </a:r>
              </a:p>
              <a:p>
                <a:pPr lvl="1"/>
                <a:r>
                  <a:rPr lang="en-US" dirty="0"/>
                  <a:t>HST WFC3/UVIS F275W + ACSWFC F435W+F606W (PI: Jansen)</a:t>
                </a:r>
              </a:p>
              <a:p>
                <a:pPr lvl="1"/>
                <a:r>
                  <a:rPr lang="en-US" dirty="0"/>
                  <a:t>MMT/MMIRS YJHK (PI: Wilmer)</a:t>
                </a:r>
              </a:p>
              <a:p>
                <a:r>
                  <a:rPr lang="en-US" dirty="0"/>
                  <a:t>Far-IR observations lacking in field, req. large-aperture cryogenic space mission</a:t>
                </a:r>
              </a:p>
              <a:p>
                <a:r>
                  <a:rPr lang="en-US" dirty="0"/>
                  <a:t>If proportion of star-formation to AGN holds, promising for use of radio data in lieu of more difficult FIR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23BB2C1-26A1-4114-A936-9116FC61E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59" y="1908687"/>
                <a:ext cx="6392566" cy="4682613"/>
              </a:xfrm>
              <a:prstGeom prst="rect">
                <a:avLst/>
              </a:prstGeom>
              <a:blipFill>
                <a:blip r:embed="rId5"/>
                <a:stretch>
                  <a:fillRect l="-95" t="-143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755067-9F74-4FF0-A85F-97A1A756B21B}"/>
              </a:ext>
            </a:extLst>
          </p:cNvPr>
          <p:cNvSpPr txBox="1"/>
          <p:nvPr/>
        </p:nvSpPr>
        <p:spPr>
          <a:xfrm>
            <a:off x="405894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NASA APOD</a:t>
            </a:r>
          </a:p>
        </p:txBody>
      </p:sp>
    </p:spTree>
    <p:extLst>
      <p:ext uri="{BB962C8B-B14F-4D97-AF65-F5344CB8AC3E}">
        <p14:creationId xmlns:p14="http://schemas.microsoft.com/office/powerpoint/2010/main" val="274960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3CC1-E3A5-45F0-BBB7-0741BCEF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Differentiating Between Star-Formation and AGN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FF44-0EF4-4F78-B23B-0835C58D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VLA detects a variety of sources due to its relatively wide resolution</a:t>
            </a:r>
          </a:p>
          <a:p>
            <a:pPr lvl="1"/>
            <a:r>
              <a:rPr lang="en-US" dirty="0"/>
              <a:t>Identifies locations for object </a:t>
            </a:r>
            <a:r>
              <a:rPr lang="en-US" dirty="0" err="1"/>
              <a:t>pointings</a:t>
            </a:r>
            <a:endParaRPr lang="en-US" dirty="0"/>
          </a:p>
          <a:p>
            <a:r>
              <a:rPr lang="en-US" dirty="0"/>
              <a:t>VLBA, with finer resolution, only detects near-point sources</a:t>
            </a:r>
          </a:p>
          <a:p>
            <a:r>
              <a:rPr lang="en-US" dirty="0"/>
              <a:t>SF sources are extended throughout galaxy, AGN produce most to all of emissions from the galaxy center</a:t>
            </a:r>
          </a:p>
          <a:p>
            <a:r>
              <a:rPr lang="en-US" dirty="0"/>
              <a:t>Further and more accurate differentiation requires UV/Visible/NIR</a:t>
            </a:r>
          </a:p>
          <a:p>
            <a:pPr lvl="1"/>
            <a:r>
              <a:rPr lang="en-US" dirty="0"/>
              <a:t>Mixed cases (i.e. SF + weak AGN)</a:t>
            </a:r>
          </a:p>
          <a:p>
            <a:pPr lvl="1"/>
            <a:r>
              <a:rPr lang="en-US" dirty="0"/>
              <a:t>Object confusion (off-centered point sources)</a:t>
            </a:r>
          </a:p>
        </p:txBody>
      </p:sp>
    </p:spTree>
    <p:extLst>
      <p:ext uri="{BB962C8B-B14F-4D97-AF65-F5344CB8AC3E}">
        <p14:creationId xmlns:p14="http://schemas.microsoft.com/office/powerpoint/2010/main" val="349556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28EDB-3329-4ABC-8917-7246D915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538" y="1595035"/>
            <a:ext cx="4705015" cy="471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BE4EC-DAA4-4459-93C3-C408D21F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757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D6E7-BC10-4142-BF26-ED7F8758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0296"/>
            <a:ext cx="6428457" cy="4784986"/>
          </a:xfrm>
        </p:spPr>
        <p:txBody>
          <a:bodyPr>
            <a:normAutofit fontScale="92500"/>
          </a:bodyPr>
          <a:lstStyle/>
          <a:p>
            <a:r>
              <a:rPr lang="en-US" dirty="0"/>
              <a:t>Excised 64x64 pixel “postage stamps” of all ~2500 VLA-detected sources</a:t>
            </a:r>
          </a:p>
          <a:p>
            <a:r>
              <a:rPr lang="en-US" dirty="0"/>
              <a:t>Preliminary results show 12 VLBA detections at ~20 </a:t>
            </a:r>
            <a:r>
              <a:rPr lang="en-US" dirty="0" err="1"/>
              <a:t>μJy</a:t>
            </a:r>
            <a:r>
              <a:rPr lang="en-US" dirty="0"/>
              <a:t> of ~130 VLA sources targeted</a:t>
            </a:r>
          </a:p>
          <a:p>
            <a:r>
              <a:rPr lang="en-US" dirty="0"/>
              <a:t>Developed color composites for VLBA-detected sources and a comparison set of non-detections</a:t>
            </a:r>
          </a:p>
          <a:p>
            <a:pPr lvl="1"/>
            <a:r>
              <a:rPr lang="en-US" dirty="0"/>
              <a:t>Excised 136x136 (~5” square) pixel stamps from </a:t>
            </a:r>
            <a:r>
              <a:rPr lang="en-US" i="1" dirty="0"/>
              <a:t>HST</a:t>
            </a:r>
            <a:r>
              <a:rPr lang="en-US" dirty="0"/>
              <a:t> where available</a:t>
            </a:r>
          </a:p>
          <a:p>
            <a:pPr lvl="1"/>
            <a:r>
              <a:rPr lang="en-US" dirty="0"/>
              <a:t>Others are 30x30 (~5” square) pixel stamps from LBT/LBC</a:t>
            </a:r>
          </a:p>
          <a:p>
            <a:r>
              <a:rPr lang="en-US" dirty="0"/>
              <a:t>Planning to analyze demographics of these populations</a:t>
            </a:r>
          </a:p>
          <a:p>
            <a:pPr lvl="1"/>
            <a:r>
              <a:rPr lang="en-US" dirty="0"/>
              <a:t>Consistent visible presence of AGN-sources in Visible, less consistent with SF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4CFB21-EBEF-4055-9B65-65684CA1E6AF}"/>
              </a:ext>
            </a:extLst>
          </p:cNvPr>
          <p:cNvCxnSpPr>
            <a:cxnSpLocks/>
          </p:cNvCxnSpPr>
          <p:nvPr/>
        </p:nvCxnSpPr>
        <p:spPr>
          <a:xfrm>
            <a:off x="7480091" y="1598481"/>
            <a:ext cx="471190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9AEC09-DEBE-4218-9CAF-BABBF58FEADB}"/>
              </a:ext>
            </a:extLst>
          </p:cNvPr>
          <p:cNvCxnSpPr>
            <a:cxnSpLocks/>
          </p:cNvCxnSpPr>
          <p:nvPr/>
        </p:nvCxnSpPr>
        <p:spPr>
          <a:xfrm flipV="1">
            <a:off x="7480091" y="1598481"/>
            <a:ext cx="0" cy="11675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FD1451-ECA1-40CB-BC0A-69D0339CF448}"/>
              </a:ext>
            </a:extLst>
          </p:cNvPr>
          <p:cNvCxnSpPr/>
          <p:nvPr/>
        </p:nvCxnSpPr>
        <p:spPr>
          <a:xfrm>
            <a:off x="9835515" y="2183130"/>
            <a:ext cx="235648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5B0C89-29F9-41DC-9C8B-435C2D43AA56}"/>
              </a:ext>
            </a:extLst>
          </p:cNvPr>
          <p:cNvCxnSpPr>
            <a:cxnSpLocks/>
          </p:cNvCxnSpPr>
          <p:nvPr/>
        </p:nvCxnSpPr>
        <p:spPr>
          <a:xfrm>
            <a:off x="12192000" y="1598481"/>
            <a:ext cx="0" cy="58464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A0B38-C407-4B63-8907-995DB8EA22A5}"/>
              </a:ext>
            </a:extLst>
          </p:cNvPr>
          <p:cNvCxnSpPr/>
          <p:nvPr/>
        </p:nvCxnSpPr>
        <p:spPr>
          <a:xfrm>
            <a:off x="7480091" y="2766060"/>
            <a:ext cx="235542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041BA-C96C-4BB2-8DF1-CAD5486546D7}"/>
              </a:ext>
            </a:extLst>
          </p:cNvPr>
          <p:cNvCxnSpPr/>
          <p:nvPr/>
        </p:nvCxnSpPr>
        <p:spPr>
          <a:xfrm>
            <a:off x="9835515" y="2183130"/>
            <a:ext cx="0" cy="58293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BFBCC8-4EB4-42BE-9AB7-36D80F3B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" y="1480136"/>
            <a:ext cx="4859020" cy="3223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86314-DC38-4580-8588-2EC95274E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" y="4861210"/>
            <a:ext cx="4859020" cy="1487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D12BA-70BE-45C6-AC0C-726ACA31A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307" r="442" b="307"/>
          <a:stretch/>
        </p:blipFill>
        <p:spPr>
          <a:xfrm rot="5400000">
            <a:off x="6720622" y="1481415"/>
            <a:ext cx="4868467" cy="48659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1A2EA5-7870-477D-A9C6-63922F39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7418"/>
          </a:xfrm>
        </p:spPr>
        <p:txBody>
          <a:bodyPr/>
          <a:lstStyle/>
          <a:p>
            <a:r>
              <a:rPr lang="en-US" dirty="0"/>
              <a:t>Results: Visual Composites</a:t>
            </a:r>
          </a:p>
        </p:txBody>
      </p:sp>
    </p:spTree>
    <p:extLst>
      <p:ext uri="{BB962C8B-B14F-4D97-AF65-F5344CB8AC3E}">
        <p14:creationId xmlns:p14="http://schemas.microsoft.com/office/powerpoint/2010/main" val="29522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D7FF-6C2B-40A0-935A-057CD98E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&amp;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25B4-6ABB-41B5-A0C1-06A14582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Data</a:t>
            </a:r>
          </a:p>
          <a:p>
            <a:pPr marL="0" indent="0">
              <a:buNone/>
            </a:pPr>
            <a:r>
              <a:rPr lang="en-US" dirty="0"/>
              <a:t>R. Windhorst (ASU), B. Cotton (NRAO), W. </a:t>
            </a:r>
            <a:r>
              <a:rPr lang="en-US" dirty="0" err="1"/>
              <a:t>Brisken</a:t>
            </a:r>
            <a:r>
              <a:rPr lang="en-US" dirty="0"/>
              <a:t> (NRAO), J. Gelfand (NYU), R. </a:t>
            </a:r>
            <a:r>
              <a:rPr lang="en-US" dirty="0" err="1"/>
              <a:t>Wrzosek</a:t>
            </a:r>
            <a:r>
              <a:rPr lang="en-US" dirty="0"/>
              <a:t> (NYU), A. Matthews (UVA), C. Wilmer (</a:t>
            </a:r>
            <a:r>
              <a:rPr lang="en-US" dirty="0" err="1"/>
              <a:t>UofA</a:t>
            </a:r>
            <a:r>
              <a:rPr lang="en-US" dirty="0"/>
              <a:t>), W. Maksym (</a:t>
            </a:r>
            <a:r>
              <a:rPr lang="en-US" dirty="0" err="1"/>
              <a:t>CfA</a:t>
            </a:r>
            <a:r>
              <a:rPr lang="en-US" dirty="0"/>
              <a:t>), T. Ashcraft (ASU).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Support</a:t>
            </a:r>
          </a:p>
          <a:p>
            <a:pPr marL="0" indent="0">
              <a:buNone/>
            </a:pPr>
            <a:r>
              <a:rPr lang="en-US" dirty="0"/>
              <a:t>R. Windhorst, S. Cohen, B. Joshi (ASU)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…and of course Dr. Rolf Jansen and the ASU/NASA Space Grant</a:t>
            </a:r>
          </a:p>
        </p:txBody>
      </p:sp>
    </p:spTree>
    <p:extLst>
      <p:ext uri="{BB962C8B-B14F-4D97-AF65-F5344CB8AC3E}">
        <p14:creationId xmlns:p14="http://schemas.microsoft.com/office/powerpoint/2010/main" val="207477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595</Words>
  <Application>Microsoft Office PowerPoint</Application>
  <PresentationFormat>Widescreen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Wingdings 3</vt:lpstr>
      <vt:lpstr>Ion</vt:lpstr>
      <vt:lpstr>What Powers the Faint (μJy) Radio Source Population?</vt:lpstr>
      <vt:lpstr>JWST and the North Ecliptic Pole Time-Domain Field</vt:lpstr>
      <vt:lpstr>Very Large Array &amp; Very Long Baseline Array Observations</vt:lpstr>
      <vt:lpstr>The Faint Radio Source Population</vt:lpstr>
      <vt:lpstr>Methods: Differentiating Between Star-Formation and AGN</vt:lpstr>
      <vt:lpstr>Results</vt:lpstr>
      <vt:lpstr>Results: Visual Composites</vt:lpstr>
      <vt:lpstr>Acknowledgements &amp;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Powers the Faint (μJy) Radio Source Population?</dc:title>
  <dc:creator>Liam N</dc:creator>
  <cp:lastModifiedBy>Liam N</cp:lastModifiedBy>
  <cp:revision>9</cp:revision>
  <dcterms:created xsi:type="dcterms:W3CDTF">2020-04-03T17:52:15Z</dcterms:created>
  <dcterms:modified xsi:type="dcterms:W3CDTF">2020-04-03T20:40:59Z</dcterms:modified>
</cp:coreProperties>
</file>